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6"/>
  </p:notesMasterIdLst>
  <p:handoutMasterIdLst>
    <p:handoutMasterId r:id="rId37"/>
  </p:handoutMasterIdLst>
  <p:sldIdLst>
    <p:sldId id="854" r:id="rId5"/>
    <p:sldId id="1259" r:id="rId6"/>
    <p:sldId id="1254" r:id="rId7"/>
    <p:sldId id="690" r:id="rId8"/>
    <p:sldId id="691" r:id="rId9"/>
    <p:sldId id="1255" r:id="rId10"/>
    <p:sldId id="1256" r:id="rId11"/>
    <p:sldId id="1257" r:id="rId12"/>
    <p:sldId id="1258" r:id="rId13"/>
    <p:sldId id="1260" r:id="rId14"/>
    <p:sldId id="1262" r:id="rId15"/>
    <p:sldId id="1263" r:id="rId16"/>
    <p:sldId id="1261" r:id="rId17"/>
    <p:sldId id="1264" r:id="rId18"/>
    <p:sldId id="1265" r:id="rId19"/>
    <p:sldId id="1266" r:id="rId20"/>
    <p:sldId id="1269" r:id="rId21"/>
    <p:sldId id="1267" r:id="rId22"/>
    <p:sldId id="1268" r:id="rId23"/>
    <p:sldId id="1270" r:id="rId24"/>
    <p:sldId id="1271" r:id="rId25"/>
    <p:sldId id="1272" r:id="rId26"/>
    <p:sldId id="1273" r:id="rId27"/>
    <p:sldId id="1274" r:id="rId28"/>
    <p:sldId id="1275" r:id="rId29"/>
    <p:sldId id="1276" r:id="rId30"/>
    <p:sldId id="1277" r:id="rId31"/>
    <p:sldId id="1278" r:id="rId32"/>
    <p:sldId id="1279" r:id="rId33"/>
    <p:sldId id="1280" r:id="rId34"/>
    <p:sldId id="1281" r:id="rId3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70"/>
    <p:restoredTop sz="97103"/>
  </p:normalViewPr>
  <p:slideViewPr>
    <p:cSldViewPr snapToObjects="1">
      <p:cViewPr varScale="1">
        <p:scale>
          <a:sx n="212" d="100"/>
          <a:sy n="212" d="100"/>
        </p:scale>
        <p:origin x="632" y="3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11/4/21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6342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429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8801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1677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-19050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2800" b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28600" y="819150"/>
            <a:ext cx="8495740" cy="36960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8507978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2173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11/4/21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11/4/21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11/4/21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11/4/21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15239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29209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44448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5841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73658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88897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10286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118107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5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2649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3C9F-7D12-3545-960E-705A5766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2C850-D872-A241-B2B2-7623EF39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0C750-AE18-EC43-9491-942A17C3900E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ADEAC-2CB6-1D4C-A1DB-89C64431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B009C-E6AF-8948-BA86-4D21DC65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CFC11-EFDF-2A41-ADA5-A9517D3E7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08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Lecture 8: CloudFront,  Certificates, Composition, Step Functions</a:t>
            </a:r>
            <a:endParaRPr lang="en-US" altLang="en-US" sz="1050" i="1" dirty="0">
              <a:solidFill>
                <a:schemeClr val="bg1"/>
              </a:solidFill>
            </a:endParaRPr>
          </a:p>
          <a:p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591" r:id="rId8"/>
    <p:sldLayoutId id="2147493592" r:id="rId9"/>
    <p:sldLayoutId id="2147493593" r:id="rId10"/>
    <p:sldLayoutId id="2147493594" r:id="rId11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-2" y="1"/>
            <a:ext cx="914400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/>
              <a:t>E6156 – Topics in SW Engineering: Cloud Computing</a:t>
            </a:r>
          </a:p>
          <a:p>
            <a:pPr algn="ctr"/>
            <a:r>
              <a:rPr lang="en-US" altLang="en-US" sz="3200" i="1" dirty="0">
                <a:solidFill>
                  <a:srgbClr val="FFFF00"/>
                </a:solidFill>
              </a:rPr>
              <a:t>Lecture 8: CloudFront, Certificates, DNS,</a:t>
            </a:r>
            <a:br>
              <a:rPr lang="en-US" altLang="en-US" sz="3200" i="1" dirty="0">
                <a:solidFill>
                  <a:srgbClr val="FFFF00"/>
                </a:solidFill>
              </a:rPr>
            </a:br>
            <a:r>
              <a:rPr lang="en-US" altLang="en-US" sz="3200" i="1" dirty="0">
                <a:solidFill>
                  <a:srgbClr val="FFFF00"/>
                </a:solidFill>
              </a:rPr>
              <a:t>Service Composition, Step Functions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026DB4-1557-8A4B-9BD0-D7D33B22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8248D-B021-BC45-9AFC-34600E11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131"/>
            <a:ext cx="9144000" cy="404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2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927C46-DE41-384D-B8A9-370948761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 and HTTPS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064835-761C-C846-BB27-E71CD88D4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23875"/>
            <a:ext cx="7219391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740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214B30-25DF-8045-B111-B9663E3A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</a:t>
            </a:r>
          </a:p>
        </p:txBody>
      </p:sp>
      <p:pic>
        <p:nvPicPr>
          <p:cNvPr id="2050" name="Picture 2" descr="how-route-53-routes-traffic">
            <a:extLst>
              <a:ext uri="{FF2B5EF4-FFF2-40B4-BE49-F238E27FC236}">
                <a16:creationId xmlns:a16="http://schemas.microsoft.com/office/drawing/2014/main" id="{294FDBA4-6310-4844-8BDE-6F1BC5350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790887"/>
            <a:ext cx="4657725" cy="356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632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7A47D0-42C1-0D4D-A9D4-75F96F8A7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CloudFront:</a:t>
            </a:r>
          </a:p>
          <a:p>
            <a:pPr lvl="1"/>
            <a:r>
              <a:rPr lang="en-US" dirty="0"/>
              <a:t>Distributions, Origins, Behavior</a:t>
            </a:r>
          </a:p>
          <a:p>
            <a:pPr lvl="1"/>
            <a:r>
              <a:rPr lang="en-US" dirty="0"/>
              <a:t>Monitoring, caching, alarms, ... ...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Certificates</a:t>
            </a:r>
          </a:p>
          <a:p>
            <a:pPr lvl="1"/>
            <a:r>
              <a:rPr lang="en-US" dirty="0"/>
              <a:t>AWS implementation</a:t>
            </a:r>
          </a:p>
          <a:p>
            <a:pPr lvl="1"/>
            <a:r>
              <a:rPr lang="en-US" dirty="0"/>
              <a:t>Use in CloudFront and elsewhere</a:t>
            </a:r>
          </a:p>
          <a:p>
            <a:pPr lvl="1"/>
            <a:r>
              <a:rPr lang="en-US" dirty="0"/>
              <a:t>Visibility in browser, HTTPs</a:t>
            </a:r>
            <a:br>
              <a:rPr lang="en-US" dirty="0"/>
            </a:br>
            <a:endParaRPr lang="en-US" dirty="0"/>
          </a:p>
          <a:p>
            <a:r>
              <a:rPr lang="en-US" dirty="0"/>
              <a:t>Route 53</a:t>
            </a:r>
          </a:p>
          <a:p>
            <a:pPr lvl="1"/>
            <a:r>
              <a:rPr lang="en-US" dirty="0"/>
              <a:t>Proving ownership</a:t>
            </a:r>
          </a:p>
          <a:p>
            <a:pPr lvl="1"/>
            <a:r>
              <a:rPr lang="en-US" dirty="0"/>
              <a:t>Records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45CEC6-22E8-A941-87DB-72E562ECF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Demo</a:t>
            </a:r>
          </a:p>
        </p:txBody>
      </p:sp>
    </p:spTree>
    <p:extLst>
      <p:ext uri="{BB962C8B-B14F-4D97-AF65-F5344CB8AC3E}">
        <p14:creationId xmlns:p14="http://schemas.microsoft.com/office/powerpoint/2010/main" val="1488957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Service Composition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0CC9AB0E-3705-5A42-8890-60AEF0C0C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14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Lecture 8: CloudFront,  Certificates, Composition, Step Functions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592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85297C-E7B8-F84D-82C4-68A401D43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Layers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7261F9-041F-1C48-A88B-D060B4A24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813"/>
            <a:ext cx="9144000" cy="407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927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4742C7-F9B5-8948-B581-D9DBCC265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79A0B06-6D3E-AB41-AABF-5D41BA645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90550"/>
            <a:ext cx="5531742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013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54901C-A961-5E40-B35D-3D9C2FBAC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</a:t>
            </a:r>
            <a:r>
              <a:rPr lang="en-US" sz="1100" dirty="0"/>
              <a:t>(https://</a:t>
            </a:r>
            <a:r>
              <a:rPr lang="en-US" sz="1100" dirty="0" err="1"/>
              <a:t>medium.com</a:t>
            </a:r>
            <a:r>
              <a:rPr lang="en-US" sz="1100" dirty="0"/>
              <a:t>/capital-one-tech/microservices-when-to-react-vs-orchestrate-c6b18308a14c)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F471364-6DCA-0E43-AF26-C4D3E2CFF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52450"/>
            <a:ext cx="2649273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A8B6F07-1040-9C42-A5ED-D1A01E056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70" y="2247900"/>
            <a:ext cx="23431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4E49045B-9C97-BA40-8C35-BD57E0339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485" y="624639"/>
            <a:ext cx="2232448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EEB48F7B-CDAC-BD41-9144-2D4EEAA0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96" y="590550"/>
            <a:ext cx="3408830" cy="284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533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F04DFB-180F-5947-A5BE-0243DFD6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4095750"/>
            <a:ext cx="8839200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These are not formally, rigorously defined terms.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DE7049-3EC5-0E46-A3F1-EBC31451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45F3D-AB89-FC4B-8C20-4AC25D004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66750"/>
            <a:ext cx="4555024" cy="31370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9A41CD-D1CD-E741-B209-B21AB2C31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666750"/>
            <a:ext cx="4555024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5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81A2A9-4509-E541-940F-AA288EE86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590550"/>
            <a:ext cx="3962400" cy="4038600"/>
          </a:xfrm>
        </p:spPr>
        <p:txBody>
          <a:bodyPr/>
          <a:lstStyle/>
          <a:p>
            <a:r>
              <a:rPr lang="en-US" dirty="0"/>
              <a:t>One call to a composite service</a:t>
            </a:r>
          </a:p>
          <a:p>
            <a:pPr lvl="1"/>
            <a:r>
              <a:rPr lang="en-US" dirty="0"/>
              <a:t>May drive calls to multiple other services.</a:t>
            </a:r>
          </a:p>
          <a:p>
            <a:pPr lvl="1"/>
            <a:r>
              <a:rPr lang="en-US" dirty="0"/>
              <a:t>Which in turn, may drive multiple calls to other services.</a:t>
            </a:r>
          </a:p>
          <a:p>
            <a:r>
              <a:rPr lang="en-US" dirty="0"/>
              <a:t>Synchronous (Wait) and calling one at a time, in order is</a:t>
            </a:r>
          </a:p>
          <a:p>
            <a:pPr lvl="1"/>
            <a:r>
              <a:rPr lang="en-US" dirty="0"/>
              <a:t>Inefficient</a:t>
            </a:r>
          </a:p>
          <a:p>
            <a:pPr lvl="1"/>
            <a:r>
              <a:rPr lang="en-US" dirty="0"/>
              <a:t>Fragile</a:t>
            </a:r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Asynchronous has benefits but can result in complex code.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E3BF8B-EC0F-0E4D-AF1F-3C4BC3EB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Orchestration/Composition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F5738-2A78-2145-BD0B-702D41223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49325"/>
            <a:ext cx="5037401" cy="324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65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Will will start in a minute.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0CC9AB0E-3705-5A42-8890-60AEF0C0C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2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Lecture 8: CloudFront,  Certificates, Composition, Step Functions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787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293D67-EC52-F340-A03E-CC7487F1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BPMN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B0FA734-5EF8-3446-893D-91C390609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90550"/>
            <a:ext cx="6781800" cy="368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F77668-827D-2A41-876F-8FE24C44DB7B}"/>
              </a:ext>
            </a:extLst>
          </p:cNvPr>
          <p:cNvSpPr txBox="1"/>
          <p:nvPr/>
        </p:nvSpPr>
        <p:spPr>
          <a:xfrm>
            <a:off x="192623" y="3028950"/>
            <a:ext cx="7010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Business Process Model and Notation (BPMN) is a graphical representation for specifying business processes in a business process model.</a:t>
            </a:r>
          </a:p>
          <a:p>
            <a:r>
              <a:rPr lang="en-US" dirty="0"/>
              <a:t>(https://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Business_Process_Model_and_Notation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87367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63E68A-275D-4644-B07D-52164388A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2760045"/>
            <a:ext cx="4267200" cy="1869105"/>
          </a:xfrm>
        </p:spPr>
        <p:txBody>
          <a:bodyPr/>
          <a:lstStyle/>
          <a:p>
            <a:r>
              <a:rPr lang="en-US" dirty="0"/>
              <a:t>The modeler is a visual editor for the underlying language.</a:t>
            </a:r>
          </a:p>
          <a:p>
            <a:r>
              <a:rPr lang="en-US" dirty="0"/>
              <a:t>The “engine” can interpret the “program” to perform long running, asynchronous orchestration.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1C439D-4340-4A49-85D8-EC1E39001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Executable Workflow Models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7DEAE18-81E8-0049-B0E4-BD4CE61AD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38" y="742950"/>
            <a:ext cx="4056241" cy="346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635C9BD-B547-6A49-989A-C0E6D02DB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752" y="189416"/>
            <a:ext cx="3487473" cy="238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2557173F-4E61-1D4F-AD2D-6EAF90766A54}"/>
              </a:ext>
            </a:extLst>
          </p:cNvPr>
          <p:cNvSpPr/>
          <p:nvPr/>
        </p:nvSpPr>
        <p:spPr>
          <a:xfrm rot="19045516">
            <a:off x="3970099" y="2174230"/>
            <a:ext cx="1676431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937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501F86B-2B4C-6940-BF83-1307B3185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800350"/>
            <a:ext cx="8839200" cy="18288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The two models/approaches are equivalent.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Workflow (BPMN) represents control flow, decisions, ... ... The state is: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The current active tasks.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The working memory of documents sent and receive.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There is a clear concept of “next tasks.”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State machine has the concepts of (state, enabled events, action, next state).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50DD6B-0C27-2E42-8550-B737339F0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Core Models: State Machine, Control Graph</a:t>
            </a:r>
          </a:p>
        </p:txBody>
      </p:sp>
      <p:pic>
        <p:nvPicPr>
          <p:cNvPr id="9218" name="Picture 2" descr="step functions state input and transition">
            <a:extLst>
              <a:ext uri="{FF2B5EF4-FFF2-40B4-BE49-F238E27FC236}">
                <a16:creationId xmlns:a16="http://schemas.microsoft.com/office/drawing/2014/main" id="{759AD4CC-1725-6A41-9CA1-060234B22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6" y="570497"/>
            <a:ext cx="3583634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bpmn example">
            <a:extLst>
              <a:ext uri="{FF2B5EF4-FFF2-40B4-BE49-F238E27FC236}">
                <a16:creationId xmlns:a16="http://schemas.microsoft.com/office/drawing/2014/main" id="{CDD7C79A-DDEC-D34D-A4C3-95D9924826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B367AE-9E65-1942-B5E7-411194D7F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199" y="742950"/>
            <a:ext cx="4953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02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07B95B-42B8-A245-90AE-7DACC8BA1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Step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9BD14-7ED7-7046-9641-C0F352D18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71" y="514350"/>
            <a:ext cx="8001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64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9F01D8-30C5-E148-B3E9-D931324E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39D6C-D751-0546-972C-BB7652D6F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69385"/>
            <a:ext cx="6768353" cy="402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08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9F01D8-30C5-E148-B3E9-D931324E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9D8F6D-4D91-3C4D-83E0-F5E044F9B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90550"/>
            <a:ext cx="6781800" cy="381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57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2A0125-D87C-CA48-A67F-392CC686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AB3A5-7D4E-2E41-AF79-736B4388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81" y="513782"/>
            <a:ext cx="7311838" cy="411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07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2A0125-D87C-CA48-A67F-392CC686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493193-DD7A-2848-A04D-4F114C0F7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90550"/>
            <a:ext cx="6778438" cy="381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46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2A0125-D87C-CA48-A67F-392CC686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11FE5-E3B9-E14F-8463-F69389D64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65" y="444319"/>
            <a:ext cx="7311838" cy="411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14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2A0125-D87C-CA48-A67F-392CC686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019007-D5CF-224C-9F02-4F59462C5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13782"/>
            <a:ext cx="7311838" cy="411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81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ETag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, Conditional Update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135327AB-5A55-D74B-B33C-12341B8DF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3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Lecture 8: CloudFront,  Certificates, Composition, Step Functions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77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2A0125-D87C-CA48-A67F-392CC686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9CA9D-D296-0D4C-8475-CE4EBB54D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13782"/>
            <a:ext cx="7311838" cy="411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53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830F0D-90FE-4D4F-BD48-2AE932246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Flesh out and expand</a:t>
            </a:r>
          </a:p>
          <a:p>
            <a:pPr lvl="1"/>
            <a:r>
              <a:rPr lang="en-US" dirty="0"/>
              <a:t>CloudFront</a:t>
            </a:r>
          </a:p>
          <a:p>
            <a:pPr lvl="1"/>
            <a:r>
              <a:rPr lang="en-US" dirty="0"/>
              <a:t>S3 static content</a:t>
            </a:r>
          </a:p>
          <a:p>
            <a:pPr lvl="1"/>
            <a:r>
              <a:rPr lang="en-US" dirty="0"/>
              <a:t>API gateway</a:t>
            </a:r>
          </a:p>
          <a:p>
            <a:pPr lvl="1"/>
            <a:r>
              <a:rPr lang="en-US" dirty="0"/>
              <a:t>Microservices</a:t>
            </a:r>
          </a:p>
          <a:p>
            <a:r>
              <a:rPr lang="en-US" dirty="0"/>
              <a:t>Develop composite microservices and get a feel for the patterns</a:t>
            </a:r>
          </a:p>
          <a:p>
            <a:pPr lvl="1"/>
            <a:r>
              <a:rPr lang="en-US" dirty="0"/>
              <a:t>Step Functions</a:t>
            </a:r>
          </a:p>
          <a:p>
            <a:pPr lvl="1"/>
            <a:r>
              <a:rPr lang="en-US" dirty="0"/>
              <a:t>Asynchronous Call-Return</a:t>
            </a:r>
          </a:p>
          <a:p>
            <a:pPr lvl="1"/>
            <a:r>
              <a:rPr lang="en-US" dirty="0"/>
              <a:t>Event Driven</a:t>
            </a:r>
          </a:p>
          <a:p>
            <a:pPr lvl="1"/>
            <a:r>
              <a:rPr lang="en-US" dirty="0"/>
              <a:t>I will provide some examples and you must adapt to your project.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65D6E2-EBFB-174C-ACE3-C4675D13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750105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Isolation: Read then Update Conflict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half" idx="1"/>
          </p:nvPr>
        </p:nvSpPr>
        <p:spPr>
          <a:xfrm>
            <a:off x="4594302" y="2790448"/>
            <a:ext cx="4130038" cy="1724796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If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The written value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Depends on the read value.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The resource may be in the wrong state at the end.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The execution was RRWW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But the intent was RWRW.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77" y="1182224"/>
            <a:ext cx="934086" cy="10965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42" y="2877015"/>
            <a:ext cx="1083375" cy="127031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754017" y="696070"/>
            <a:ext cx="3479180" cy="1903142"/>
          </a:xfrm>
          <a:prstGeom prst="round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en-US" dirty="0">
                <a:solidFill>
                  <a:srgbClr val="FFFF00"/>
                </a:solidFill>
                <a:latin typeface="Calibri"/>
              </a:rPr>
              <a:t>Some</a:t>
            </a:r>
          </a:p>
          <a:p>
            <a:pPr algn="ctr" defTabSz="457189"/>
            <a:r>
              <a:rPr lang="en-US" dirty="0">
                <a:solidFill>
                  <a:srgbClr val="FFFF00"/>
                </a:solidFill>
                <a:latin typeface="Calibri"/>
              </a:rPr>
              <a:t>Resource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959006" y="990990"/>
            <a:ext cx="3795011" cy="36574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9099" y="89953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457189">
              <a:lnSpc>
                <a:spcPct val="90000"/>
              </a:lnSpc>
              <a:spcBef>
                <a:spcPts val="600"/>
              </a:spcBef>
              <a:buClr>
                <a:prstClr val="white"/>
              </a:buClr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1. Bob GETs the resource.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3315" y="229754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457189">
              <a:lnSpc>
                <a:spcPct val="90000"/>
              </a:lnSpc>
              <a:spcBef>
                <a:spcPts val="600"/>
              </a:spcBef>
              <a:buClr>
                <a:prstClr val="white"/>
              </a:buClr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2. Mary GETs the resource.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53028" y="168481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457189">
              <a:lnSpc>
                <a:spcPct val="90000"/>
              </a:lnSpc>
              <a:spcBef>
                <a:spcPts val="600"/>
              </a:spcBef>
              <a:buClr>
                <a:prstClr val="white"/>
              </a:buClr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3. Bob changes the data based on values.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129931" y="2198899"/>
            <a:ext cx="3568450" cy="79295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11284" y="1182225"/>
            <a:ext cx="3642732" cy="552379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345642" y="2534656"/>
            <a:ext cx="3408375" cy="903201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45641" y="338425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457189">
              <a:lnSpc>
                <a:spcPct val="90000"/>
              </a:lnSpc>
              <a:spcBef>
                <a:spcPts val="600"/>
              </a:spcBef>
              <a:buClr>
                <a:prstClr val="white"/>
              </a:buClr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4. Mary changes the data based on values.</a:t>
            </a:r>
          </a:p>
        </p:txBody>
      </p:sp>
    </p:spTree>
    <p:extLst>
      <p:ext uri="{BB962C8B-B14F-4D97-AF65-F5344CB8AC3E}">
        <p14:creationId xmlns:p14="http://schemas.microsoft.com/office/powerpoint/2010/main" val="2101555882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Isolation/Concurrency Control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0703" y="590550"/>
            <a:ext cx="8495740" cy="3962400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350" dirty="0"/>
              <a:t>There are two basic approaches to implementing isolation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>
                <a:solidFill>
                  <a:srgbClr val="FF0000"/>
                </a:solidFill>
              </a:rPr>
              <a:t>Locking/Pessimistic, e.g. cursor isolation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Optimistic: Before committing, each transaction verifies that no other transaction has modified the data it has read.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350" dirty="0"/>
              <a:t>How does this work in REST?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The server maintains an </a:t>
            </a:r>
            <a:r>
              <a:rPr lang="en-US" sz="1200" dirty="0" err="1"/>
              <a:t>ETag</a:t>
            </a:r>
            <a:r>
              <a:rPr lang="en-US" sz="1200" dirty="0"/>
              <a:t> (Entity Tag) for each resource.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Every time a resource’s state changes, the server computes a new </a:t>
            </a:r>
            <a:r>
              <a:rPr lang="en-US" sz="1200" dirty="0" err="1"/>
              <a:t>ETag</a:t>
            </a:r>
            <a:r>
              <a:rPr lang="en-US" sz="1200" dirty="0"/>
              <a:t>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The server includes the </a:t>
            </a:r>
            <a:r>
              <a:rPr lang="en-US" sz="1200" dirty="0" err="1"/>
              <a:t>ETag</a:t>
            </a:r>
            <a:r>
              <a:rPr lang="en-US" sz="1200" dirty="0"/>
              <a:t> in the header when returning data to the client.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The server may </a:t>
            </a:r>
            <a:r>
              <a:rPr lang="en-US" sz="1200" i="1" dirty="0"/>
              <a:t>optionally</a:t>
            </a:r>
            <a:r>
              <a:rPr lang="en-US" sz="1200" dirty="0"/>
              <a:t> maintain and return “Last Modified” time for resources.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350" dirty="0"/>
              <a:t>Semantics on updates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If-Match – value of a previous calls </a:t>
            </a:r>
            <a:r>
              <a:rPr lang="en-US" sz="1200" dirty="0" err="1"/>
              <a:t>ETag</a:t>
            </a:r>
            <a:r>
              <a:rPr lang="en-US" sz="1200" dirty="0"/>
              <a:t> response used with a PUT or DELETE. Server should only act if nobody else has modified the resource since you last fetched it. Otherwise provides a 412.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If-Modified-Since – value of a previous Last-Modified response used with a GET. Server should only provide a response if the resource was modified since the timestamp submitted. Use in conjunction with If-None-Match in case the change occurred within the same second. Otherwise provide a 304.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If-None-Match – value of a previous calls </a:t>
            </a:r>
            <a:r>
              <a:rPr lang="en-US" sz="1200" dirty="0" err="1"/>
              <a:t>ETag</a:t>
            </a:r>
            <a:r>
              <a:rPr lang="en-US" sz="1200" dirty="0"/>
              <a:t> response used with a GET. Server should only provide a response if the </a:t>
            </a:r>
            <a:r>
              <a:rPr lang="en-US" sz="1200" dirty="0" err="1"/>
              <a:t>ETag</a:t>
            </a:r>
            <a:r>
              <a:rPr lang="en-US" sz="1200" dirty="0"/>
              <a:t> doesn’t match, i.e. the resource has been altered. Otherwise provide a 304.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25"/>
              </a:spcAft>
            </a:pPr>
            <a:r>
              <a:rPr lang="en-US" sz="1200" dirty="0"/>
              <a:t>If-Unmodified-Since – value of a previous Last-Modified response used with a PUT or DELETE. Server should only act if nobody else has modified the resource since you last fetched it. Otherwise provides a 412</a:t>
            </a:r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87902F56-041B-DB44-9A72-E0E311A98D44}"/>
              </a:ext>
            </a:extLst>
          </p:cNvPr>
          <p:cNvSpPr/>
          <p:nvPr/>
        </p:nvSpPr>
        <p:spPr>
          <a:xfrm>
            <a:off x="6063520" y="216177"/>
            <a:ext cx="2445026" cy="704279"/>
          </a:xfrm>
          <a:prstGeom prst="wedgeRectCallout">
            <a:avLst>
              <a:gd name="adj1" fmla="val -152236"/>
              <a:gd name="adj2" fmla="val 54957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This requires conversation state,</a:t>
            </a:r>
            <a:br>
              <a:rPr lang="en-US" sz="1050" dirty="0"/>
            </a:br>
            <a:r>
              <a:rPr lang="en-US" sz="1050" dirty="0"/>
              <a:t>which would violate the REST</a:t>
            </a:r>
            <a:br>
              <a:rPr lang="en-US" sz="1050" dirty="0"/>
            </a:br>
            <a:r>
              <a:rPr lang="en-US" sz="1050" dirty="0"/>
              <a:t>Stateless principle.</a:t>
            </a:r>
          </a:p>
        </p:txBody>
      </p:sp>
    </p:spTree>
    <p:extLst>
      <p:ext uri="{BB962C8B-B14F-4D97-AF65-F5344CB8AC3E}">
        <p14:creationId xmlns:p14="http://schemas.microsoft.com/office/powerpoint/2010/main" val="3017701611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E2A18B-99FE-A446-9444-745C03D66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Operations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1068C-33DE-E94A-BA48-07860BAEF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7" y="604552"/>
            <a:ext cx="4225828" cy="3438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FCEA24-D385-3743-81C8-2DA505B05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254" y="525654"/>
            <a:ext cx="4568549" cy="219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04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Hands-On CloudFront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DNS, Certificate, HTTPS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0CC9AB0E-3705-5A42-8890-60AEF0C0C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7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Lecture 8: CloudFront,  Certificates, Composition, Step Functions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091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D21E10-E83F-1241-BEFB-CB2ED9F95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8839200" cy="11811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“A content delivery network, or content distribution network (CDN), is a geographically distributed network of proxy servers and their data centers. The goal is to provide high availability and performance by distributing the service spatially relative to end users.” (https://</a:t>
            </a:r>
            <a:r>
              <a:rPr lang="en-US" sz="1800" dirty="0" err="1"/>
              <a:t>en.wikipedia.org</a:t>
            </a:r>
            <a:r>
              <a:rPr lang="en-US" sz="1800" dirty="0"/>
              <a:t>/wiki/</a:t>
            </a:r>
            <a:r>
              <a:rPr lang="en-US" sz="1800" dirty="0" err="1"/>
              <a:t>Content_delivery_network</a:t>
            </a:r>
            <a:r>
              <a:rPr lang="en-US" sz="1800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7507B4-E1BB-E646-BBFB-DC048310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CloudFront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95C60-CCA2-0344-906A-D768DAE15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44710"/>
            <a:ext cx="3159493" cy="2846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359E78-F1D6-A844-B194-AF6DDD977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800531"/>
            <a:ext cx="4557814" cy="280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3D4551-8716-D94F-8BB7-E88064538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590550"/>
            <a:ext cx="4191000" cy="4038600"/>
          </a:xfrm>
        </p:spPr>
        <p:txBody>
          <a:bodyPr/>
          <a:lstStyle/>
          <a:p>
            <a:r>
              <a:rPr lang="en-US" dirty="0"/>
              <a:t>There may be multiple</a:t>
            </a:r>
          </a:p>
          <a:p>
            <a:pPr lvl="1"/>
            <a:r>
              <a:rPr lang="en-US" dirty="0"/>
              <a:t>Microservices</a:t>
            </a:r>
          </a:p>
          <a:p>
            <a:pPr lvl="1"/>
            <a:r>
              <a:rPr lang="en-US" dirty="0"/>
              <a:t>Web UI projects/content</a:t>
            </a:r>
          </a:p>
          <a:p>
            <a:r>
              <a:rPr lang="en-US" dirty="0"/>
              <a:t>CloudFront</a:t>
            </a:r>
          </a:p>
          <a:p>
            <a:pPr lvl="1"/>
            <a:r>
              <a:rPr lang="en-US" dirty="0"/>
              <a:t>Multiple S3 content </a:t>
            </a:r>
            <a:r>
              <a:rPr lang="en-US" dirty="0">
                <a:sym typeface="Wingdings" pitchFamily="2" charset="2"/>
              </a:rPr>
              <a:t> one site.</a:t>
            </a:r>
          </a:p>
          <a:p>
            <a:pPr lvl="1"/>
            <a:r>
              <a:rPr lang="en-US" dirty="0">
                <a:sym typeface="Wingdings" pitchFamily="2" charset="2"/>
              </a:rPr>
              <a:t>Forward API requests to API GW</a:t>
            </a:r>
          </a:p>
          <a:p>
            <a:r>
              <a:rPr lang="en-US" dirty="0">
                <a:sym typeface="Wingdings" pitchFamily="2" charset="2"/>
              </a:rPr>
              <a:t>API GW manages/monitors APIs</a:t>
            </a:r>
          </a:p>
          <a:p>
            <a:r>
              <a:rPr lang="en-US" dirty="0">
                <a:sym typeface="Wingdings" pitchFamily="2" charset="2"/>
              </a:rPr>
              <a:t>Networking/HTTPS requires</a:t>
            </a:r>
          </a:p>
          <a:p>
            <a:pPr lvl="1"/>
            <a:r>
              <a:rPr lang="en-US" dirty="0">
                <a:sym typeface="Wingdings" pitchFamily="2" charset="2"/>
              </a:rPr>
              <a:t>Domain, DNS</a:t>
            </a:r>
          </a:p>
          <a:p>
            <a:pPr lvl="1"/>
            <a:r>
              <a:rPr lang="en-US" dirty="0">
                <a:sym typeface="Wingdings" pitchFamily="2" charset="2"/>
              </a:rPr>
              <a:t>Certificates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109EA-C879-0D4B-AB25-40E23FA94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669D94-7E7D-154C-97B5-64488A00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85428"/>
            <a:ext cx="4191000" cy="396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77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70082</TotalTime>
  <Words>975</Words>
  <Application>Microsoft Macintosh PowerPoint</Application>
  <PresentationFormat>On-screen Show (16:9)</PresentationFormat>
  <Paragraphs>118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Century Schoolbook</vt:lpstr>
      <vt:lpstr>Helvetica Neue Light</vt:lpstr>
      <vt:lpstr>Museo For Dell</vt:lpstr>
      <vt:lpstr>Museo Sans For Dell</vt:lpstr>
      <vt:lpstr>Office Theme</vt:lpstr>
      <vt:lpstr>PowerPoint Presentation</vt:lpstr>
      <vt:lpstr>PowerPoint Presentation</vt:lpstr>
      <vt:lpstr>PowerPoint Presentation</vt:lpstr>
      <vt:lpstr>REST and Isolation: Read then Update Conflict</vt:lpstr>
      <vt:lpstr>Isolation/Concurrency Control</vt:lpstr>
      <vt:lpstr>Conditional Operations</vt:lpstr>
      <vt:lpstr>PowerPoint Presentation</vt:lpstr>
      <vt:lpstr>CloudFront</vt:lpstr>
      <vt:lpstr>Overall Architecture</vt:lpstr>
      <vt:lpstr>Big Picture</vt:lpstr>
      <vt:lpstr>Certificates and HTTPS</vt:lpstr>
      <vt:lpstr>DNS</vt:lpstr>
      <vt:lpstr>Things to Demo</vt:lpstr>
      <vt:lpstr>PowerPoint Presentation</vt:lpstr>
      <vt:lpstr>Microservice Layers</vt:lpstr>
      <vt:lpstr>Another View</vt:lpstr>
      <vt:lpstr>Models (https://medium.com/capital-one-tech/microservices-when-to-react-vs-orchestrate-c6b18308a14c)</vt:lpstr>
      <vt:lpstr>Concepts</vt:lpstr>
      <vt:lpstr>Service Orchestration/Composition</vt:lpstr>
      <vt:lpstr>BPMN</vt:lpstr>
      <vt:lpstr>Executable Workflow Models</vt:lpstr>
      <vt:lpstr>Two Core Models: State Machine, Control Graph</vt:lpstr>
      <vt:lpstr>AWS Step Functions</vt:lpstr>
      <vt:lpstr>Step Functions</vt:lpstr>
      <vt:lpstr>Step Functions</vt:lpstr>
      <vt:lpstr>Step Functions</vt:lpstr>
      <vt:lpstr>Step Functions</vt:lpstr>
      <vt:lpstr>Step Functions</vt:lpstr>
      <vt:lpstr>Step Functions</vt:lpstr>
      <vt:lpstr>Step Functions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596</cp:revision>
  <cp:lastPrinted>2018-11-15T21:01:50Z</cp:lastPrinted>
  <dcterms:created xsi:type="dcterms:W3CDTF">2010-04-12T23:12:02Z</dcterms:created>
  <dcterms:modified xsi:type="dcterms:W3CDTF">2021-11-04T18:19:39Z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